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7" r:id="rId2"/>
    <p:sldId id="258" r:id="rId3"/>
    <p:sldId id="357" r:id="rId4"/>
    <p:sldId id="349" r:id="rId5"/>
    <p:sldId id="351" r:id="rId6"/>
    <p:sldId id="352" r:id="rId7"/>
    <p:sldId id="353" r:id="rId8"/>
    <p:sldId id="350" r:id="rId9"/>
    <p:sldId id="354" r:id="rId10"/>
    <p:sldId id="348" r:id="rId11"/>
    <p:sldId id="259" r:id="rId12"/>
    <p:sldId id="260" r:id="rId13"/>
    <p:sldId id="261" r:id="rId14"/>
    <p:sldId id="262" r:id="rId15"/>
    <p:sldId id="263" r:id="rId16"/>
    <p:sldId id="347" r:id="rId17"/>
    <p:sldId id="321" r:id="rId18"/>
    <p:sldId id="343" r:id="rId19"/>
    <p:sldId id="335" r:id="rId20"/>
    <p:sldId id="340" r:id="rId21"/>
    <p:sldId id="341" r:id="rId22"/>
    <p:sldId id="336" r:id="rId23"/>
    <p:sldId id="337" r:id="rId24"/>
    <p:sldId id="338" r:id="rId25"/>
    <p:sldId id="308" r:id="rId26"/>
    <p:sldId id="344" r:id="rId27"/>
    <p:sldId id="346" r:id="rId28"/>
    <p:sldId id="356" r:id="rId29"/>
    <p:sldId id="355" r:id="rId30"/>
    <p:sldId id="303" r:id="rId31"/>
    <p:sldId id="345" r:id="rId32"/>
    <p:sldId id="280" r:id="rId33"/>
    <p:sldId id="33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22D"/>
    <a:srgbClr val="242F77"/>
    <a:srgbClr val="182050"/>
    <a:srgbClr val="080A1A"/>
    <a:srgbClr val="232F76"/>
    <a:srgbClr val="141B44"/>
    <a:srgbClr val="010102"/>
    <a:srgbClr val="051624"/>
    <a:srgbClr val="8982B8"/>
    <a:srgbClr val="878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73762" autoAdjust="0"/>
  </p:normalViewPr>
  <p:slideViewPr>
    <p:cSldViewPr snapToGrid="0">
      <p:cViewPr varScale="1">
        <p:scale>
          <a:sx n="122" d="100"/>
          <a:sy n="122" d="100"/>
        </p:scale>
        <p:origin x="1407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97A4D-0DED-4800-8EE9-EDDA19942613}" type="datetimeFigureOut">
              <a:rPr lang="en-GB" smtClean="0"/>
              <a:t>03/11/2020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4C444-B493-4109-B826-E00053A2A7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728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ordor_Macula" TargetMode="External"/><Relationship Id="rId3" Type="http://schemas.openxmlformats.org/officeDocument/2006/relationships/hyperlink" Target="https://en.wikipedia.org/wiki/Styx_(moon)" TargetMode="External"/><Relationship Id="rId7" Type="http://schemas.openxmlformats.org/officeDocument/2006/relationships/hyperlink" Target="https://en.wikipedia.org/wiki/Charon_(moon)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Hydra_(moon)" TargetMode="External"/><Relationship Id="rId5" Type="http://schemas.openxmlformats.org/officeDocument/2006/relationships/hyperlink" Target="https://en.wikipedia.org/wiki/Nix_(moon)" TargetMode="External"/><Relationship Id="rId4" Type="http://schemas.openxmlformats.org/officeDocument/2006/relationships/hyperlink" Target="https://en.wikipedia.org/wiki/Kerberos_(moon)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Great </a:t>
            </a:r>
            <a:r>
              <a:rPr lang="en-GB" dirty="0" err="1"/>
              <a:t>Kurzgesagt</a:t>
            </a:r>
            <a:r>
              <a:rPr lang="en-GB" dirty="0"/>
              <a:t> video on the </a:t>
            </a:r>
            <a:r>
              <a:rPr lang="en-GB"/>
              <a:t>Solar System: https://www.youtube.com/watch?v=KsF_hdjWJjo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60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Easy way to remember the order.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99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Planets to scale with stars for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1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Mercury image: NASA/JHUAPL</a:t>
            </a:r>
            <a:br>
              <a:rPr lang="en-GB" dirty="0"/>
            </a:br>
            <a:r>
              <a:rPr lang="en-GB" dirty="0"/>
              <a:t>Venus image: NASA</a:t>
            </a:r>
            <a:br>
              <a:rPr lang="en-GB" dirty="0"/>
            </a:br>
            <a:r>
              <a:rPr lang="en-GB" dirty="0"/>
              <a:t>Earth image: NASA/Apollo 17 crew</a:t>
            </a:r>
            <a:br>
              <a:rPr lang="en-GB" dirty="0"/>
            </a:br>
            <a:r>
              <a:rPr lang="en-GB" dirty="0"/>
              <a:t>Mars image: ESA/MPS/UPD/LAM/IAA/RSSD/INTA/UPM/DASP/IDA</a:t>
            </a:r>
          </a:p>
          <a:p>
            <a:endParaRPr lang="en-GB" dirty="0"/>
          </a:p>
          <a:p>
            <a:r>
              <a:rPr lang="en-GB" dirty="0"/>
              <a:t>Scales are roughly correct, distances between them not so 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772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Author Unknown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988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Voyager 2 30/10/1998 of Neptune, TNO *2 mass asteroid belt (</a:t>
            </a:r>
            <a:r>
              <a:rPr lang="en-GB" dirty="0" err="1"/>
              <a:t>exc</a:t>
            </a:r>
            <a:r>
              <a:rPr lang="en-GB" dirty="0"/>
              <a:t> Oort), 10% binary, very red mostly ice and rock.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639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Visited by New Horizons in 2015 – extension Jan 2019 flyby of KBO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(486958) 2014 MU</a:t>
            </a:r>
            <a:r>
              <a:rPr lang="en-GB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(PT1)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 1930, 70% rock and 30% ice. 2/3 moon radius , Charon ½ 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pluto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486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Top: </a:t>
            </a:r>
            <a:r>
              <a:rPr lang="en-GB" dirty="0">
                <a:hlinkClick r:id="rId3" tooltip="Styx (moon)"/>
              </a:rPr>
              <a:t>Styx</a:t>
            </a:r>
            <a:r>
              <a:rPr lang="en-GB" dirty="0"/>
              <a:t> </a:t>
            </a:r>
            <a:r>
              <a:rPr lang="en-GB" i="1" dirty="0"/>
              <a:t>(left)</a:t>
            </a:r>
            <a:r>
              <a:rPr lang="en-GB" dirty="0"/>
              <a:t> and </a:t>
            </a:r>
            <a:r>
              <a:rPr lang="en-GB" dirty="0">
                <a:hlinkClick r:id="rId4" tooltip="Kerberos (moon)"/>
              </a:rPr>
              <a:t>Kerberos</a:t>
            </a:r>
            <a:r>
              <a:rPr lang="en-GB" dirty="0"/>
              <a:t> </a:t>
            </a:r>
            <a:r>
              <a:rPr lang="en-GB" i="1" dirty="0"/>
              <a:t>(right)</a:t>
            </a:r>
            <a:r>
              <a:rPr lang="en-GB" dirty="0"/>
              <a:t> Middle: </a:t>
            </a:r>
            <a:r>
              <a:rPr lang="en-GB" dirty="0">
                <a:hlinkClick r:id="rId5" tooltip="Nix (moon)"/>
              </a:rPr>
              <a:t>Nix</a:t>
            </a:r>
            <a:r>
              <a:rPr lang="en-GB" dirty="0"/>
              <a:t> </a:t>
            </a:r>
            <a:r>
              <a:rPr lang="en-GB" i="1" dirty="0"/>
              <a:t>(left)</a:t>
            </a:r>
            <a:r>
              <a:rPr lang="en-GB" dirty="0"/>
              <a:t> and </a:t>
            </a:r>
            <a:r>
              <a:rPr lang="en-GB" dirty="0">
                <a:hlinkClick r:id="rId6" tooltip="Hydra (moon)"/>
              </a:rPr>
              <a:t>Hydra</a:t>
            </a:r>
            <a:r>
              <a:rPr lang="en-GB" dirty="0"/>
              <a:t> </a:t>
            </a:r>
            <a:r>
              <a:rPr lang="en-GB" i="1" dirty="0"/>
              <a:t>(right)</a:t>
            </a:r>
            <a:r>
              <a:rPr lang="en-GB" dirty="0"/>
              <a:t> Bottom: Pluto's largest moon, </a:t>
            </a:r>
            <a:r>
              <a:rPr lang="en-GB" dirty="0">
                <a:hlinkClick r:id="rId7" tooltip="Charon (moon)"/>
              </a:rPr>
              <a:t>Charon</a:t>
            </a:r>
            <a:r>
              <a:rPr lang="en-GB" dirty="0"/>
              <a:t>, with its dark </a:t>
            </a:r>
            <a:r>
              <a:rPr lang="en-GB" dirty="0">
                <a:hlinkClick r:id="rId8" tooltip="Mordor Macula"/>
              </a:rPr>
              <a:t>Mordor Macula</a:t>
            </a:r>
            <a:br>
              <a:rPr lang="en-GB" dirty="0"/>
            </a:br>
            <a:r>
              <a:rPr lang="en-GB" dirty="0"/>
              <a:t>NTS</a:t>
            </a:r>
          </a:p>
          <a:p>
            <a:endParaRPr lang="en-GB" dirty="0"/>
          </a:p>
          <a:p>
            <a:r>
              <a:rPr lang="en-GB" dirty="0"/>
              <a:t>NASA/Johns Hopkins University Applied Physics Laboratory/Southwest Research Institute PIA19856: A Binary Planet in </a:t>
            </a:r>
            <a:r>
              <a:rPr lang="en-GB" dirty="0" err="1"/>
              <a:t>Color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A4C2A-7CEF-49BC-8F7C-C17CD9B0BE7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7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Animation of Charon and Pluto orbiting their barycentre (a point in space just outside the surface of Pluto)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434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1992 </a:t>
            </a:r>
            <a:r>
              <a:rPr lang="en-GB" dirty="0" err="1"/>
              <a:t>Jewitt</a:t>
            </a:r>
            <a:r>
              <a:rPr lang="en-GB" dirty="0"/>
              <a:t> and </a:t>
            </a:r>
            <a:r>
              <a:rPr lang="en-GB" dirty="0" err="1"/>
              <a:t>Luu</a:t>
            </a:r>
            <a:r>
              <a:rPr lang="en-GB" dirty="0"/>
              <a:t> observed object 1992 QB1 (cubewano). Then started to find lots of other objects in resonance with Neptune (</a:t>
            </a:r>
            <a:r>
              <a:rPr lang="en-GB" dirty="0" err="1"/>
              <a:t>Plutinos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/>
              <a:t>2006 IAU changed definition of Planet.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748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interstellar asteroid 1I/2017 U1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Oumuamua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10:1 from where star Vega is now 400 metres long.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38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Diagram of the SS by </a:t>
            </a:r>
            <a:r>
              <a:rPr lang="en-GB" dirty="0" err="1"/>
              <a:t>EarthHow</a:t>
            </a:r>
            <a:r>
              <a:rPr lang="en-GB" dirty="0"/>
              <a:t>: https://earthhow.com/solar-system-facts/</a:t>
            </a:r>
          </a:p>
          <a:p>
            <a:endParaRPr lang="en-GB" dirty="0"/>
          </a:p>
          <a:p>
            <a:r>
              <a:rPr lang="en-GB" dirty="0"/>
              <a:t>Oort cloud not shown!</a:t>
            </a:r>
          </a:p>
          <a:p>
            <a:endParaRPr lang="en-GB" dirty="0"/>
          </a:p>
          <a:p>
            <a:r>
              <a:rPr lang="en-GB" dirty="0"/>
              <a:t>Formed 4.571 billion years ago</a:t>
            </a:r>
          </a:p>
          <a:p>
            <a:r>
              <a:rPr lang="en-GB" dirty="0"/>
              <a:t>Earth ~ 4.543 billion years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531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Ceres from NASA’s Dawn mission to the Asteroid belt (only non TNO dwarf)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5109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Haumea collisional family, 7:12 resonance, 3.9 hr rotation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67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the planets lie in a plane (a disk) the scattered disk starts to thicken out and reach higher and lower above the planet’s plane – they are at a higher inclination.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069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Nice accompanying video on SS formation: https://www.youtube.com/watch?v=RT4OO0TFLHw&amp;feature=emb_title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124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Million years infall heating up disk EVOLUTION: then form small chunks – planetesimals – planetary embryo’s runaway growth. Clearing face dust cleared by embryo’s and planets.</a:t>
            </a:r>
            <a:br>
              <a:rPr lang="en-GB" dirty="0"/>
            </a:br>
            <a:r>
              <a:rPr lang="en-GB" dirty="0"/>
              <a:t>Neptune and Uranus swapped position!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9914A-0654-40CA-BE8A-237F85B0AE2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752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566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588F-A856-4389-AAAE-77D39726883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563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Activity to get students to understand the scale of the SS (AA001 - https://www.jpl.nasa.gov/edu/teach/activity/solar-system-scroll/)</a:t>
            </a:r>
          </a:p>
          <a:p>
            <a:endParaRPr lang="en-GB" dirty="0"/>
          </a:p>
          <a:p>
            <a:r>
              <a:rPr lang="en-GB" dirty="0"/>
              <a:t>Get a long piece of paper and place the Sun and Pluto at opposite 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07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get students to guess the locations of the planets on the roll.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0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Actual positions!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7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from an article about Voyager: https://voyager.jpl.nasa.gov/mission/did-you-know/</a:t>
            </a:r>
          </a:p>
          <a:p>
            <a:endParaRPr lang="en-GB" dirty="0"/>
          </a:p>
          <a:p>
            <a:r>
              <a:rPr lang="en-GB" dirty="0"/>
              <a:t>The Oort cloud extends to 1/5 the distance to the nearest star!</a:t>
            </a:r>
          </a:p>
          <a:p>
            <a:endParaRPr lang="en-GB" dirty="0"/>
          </a:p>
          <a:p>
            <a:r>
              <a:rPr lang="en-GB" dirty="0"/>
              <a:t>Notice the log scale</a:t>
            </a:r>
          </a:p>
          <a:p>
            <a:endParaRPr lang="en-GB" dirty="0"/>
          </a:p>
          <a:p>
            <a:r>
              <a:rPr lang="en-GB" dirty="0"/>
              <a:t>Termination shock – particles slow to less than the speed of sound</a:t>
            </a:r>
          </a:p>
          <a:p>
            <a:r>
              <a:rPr lang="en-GB" dirty="0"/>
              <a:t>Heliopause – pressure from outside is the same as from the solar wind</a:t>
            </a:r>
          </a:p>
          <a:p>
            <a:endParaRPr lang="en-GB" dirty="0"/>
          </a:p>
          <a:p>
            <a:r>
              <a:rPr lang="en-GB" dirty="0"/>
              <a:t>Theoretical wall of Hydrogen just after the heliopause</a:t>
            </a:r>
          </a:p>
          <a:p>
            <a:r>
              <a:rPr lang="en-GB" dirty="0"/>
              <a:t>Little to no bow shock around our Sun.</a:t>
            </a:r>
          </a:p>
          <a:p>
            <a:endParaRPr lang="en-GB" dirty="0"/>
          </a:p>
          <a:p>
            <a:r>
              <a:rPr lang="en-GB" dirty="0"/>
              <a:t>Oort cloud marks edge of gravitational influence of the Sun. All of that is embedded in the Local Cloud next to the G cloud which contains alpha Centauri. Outside the Oort cloud is interstellar space.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78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Zoomed out to see the spherical shape of the cloud</a:t>
            </a:r>
          </a:p>
          <a:p>
            <a:endParaRPr lang="en-GB" dirty="0"/>
          </a:p>
          <a:p>
            <a:r>
              <a:rPr lang="en-GB" dirty="0"/>
              <a:t>Hard to visualise large numbers try making as many tallies on a piece of paper that you can in 60 s. How long would it take us to make a million tallies?</a:t>
            </a:r>
          </a:p>
          <a:p>
            <a:r>
              <a:rPr lang="en-GB" dirty="0"/>
              <a:t>These are huge numbers!</a:t>
            </a:r>
          </a:p>
          <a:p>
            <a:endParaRPr lang="en-GB" dirty="0"/>
          </a:p>
          <a:p>
            <a:r>
              <a:rPr lang="en-GB" dirty="0"/>
              <a:t>Inner Oort cloud is disk shaped after Kuiper Belt and the outer cloud is spherical. Source of long period comets!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04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NASA Ames Research </a:t>
            </a:r>
            <a:r>
              <a:rPr lang="en-GB" dirty="0" err="1"/>
              <a:t>Center</a:t>
            </a:r>
            <a:r>
              <a:rPr lang="en-GB" dirty="0"/>
              <a:t>/K. </a:t>
            </a:r>
            <a:r>
              <a:rPr lang="en-GB" dirty="0" err="1"/>
              <a:t>Jobse</a:t>
            </a:r>
            <a:r>
              <a:rPr lang="en-GB" dirty="0"/>
              <a:t>, P. Jenniskens</a:t>
            </a:r>
          </a:p>
          <a:p>
            <a:endParaRPr lang="en-GB" dirty="0"/>
          </a:p>
          <a:p>
            <a:r>
              <a:rPr lang="en-GB" dirty="0"/>
              <a:t>Main image source unknown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546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Author Unknown</a:t>
            </a:r>
          </a:p>
          <a:p>
            <a:endParaRPr lang="en-GB" dirty="0"/>
          </a:p>
          <a:p>
            <a:r>
              <a:rPr lang="en-GB" dirty="0"/>
              <a:t>Can  you name the planets in order?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4C444-B493-4109-B826-E00053A2A75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05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o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F1C8-2799-4ABF-ADE7-19E43D9FEB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 i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Astronomy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72BEF-5A16-489B-8277-E06BC024F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29BF7-2C41-48F5-A038-1AF3B0A0A59E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https://github.com/AstroDimitrios/Astronomy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B0A067-B643-4222-8FB7-CAB78D768B72}"/>
              </a:ext>
            </a:extLst>
          </p:cNvPr>
          <p:cNvSpPr txBox="1"/>
          <p:nvPr userDrawn="1"/>
        </p:nvSpPr>
        <p:spPr>
          <a:xfrm>
            <a:off x="400594" y="38451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Sources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0467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C7DDB-AF49-4B90-A982-1A285ACE130B}"/>
              </a:ext>
            </a:extLst>
          </p:cNvPr>
          <p:cNvSpPr txBox="1"/>
          <p:nvPr userDrawn="1"/>
        </p:nvSpPr>
        <p:spPr>
          <a:xfrm>
            <a:off x="2209800" y="97887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Summary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4604C-A9E8-4775-A510-CBD909CC0A12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https://github.com/AstroDimitrios/Astronomy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8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38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bg>
      <p:bgPr>
        <a:solidFill>
          <a:srgbClr val="15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3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60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man, ball, star, rain&#10;&#10;Description automatically generated">
            <a:extLst>
              <a:ext uri="{FF2B5EF4-FFF2-40B4-BE49-F238E27FC236}">
                <a16:creationId xmlns:a16="http://schemas.microsoft.com/office/drawing/2014/main" id="{4E1A55D6-05D2-423E-B595-38A19F373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9385A-B74C-4B63-BFE4-201459E1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66932-7972-427A-ABB0-DB645B14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90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3" r:id="rId5"/>
    <p:sldLayoutId id="2147483672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7D6F1C-879B-4405-811F-C07A9626F74B}"/>
              </a:ext>
            </a:extLst>
          </p:cNvPr>
          <p:cNvSpPr txBox="1"/>
          <p:nvPr/>
        </p:nvSpPr>
        <p:spPr>
          <a:xfrm>
            <a:off x="3468821" y="2521059"/>
            <a:ext cx="7409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Objects in the solar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Formation of the solar system</a:t>
            </a:r>
          </a:p>
        </p:txBody>
      </p:sp>
    </p:spTree>
    <p:extLst>
      <p:ext uri="{BB962C8B-B14F-4D97-AF65-F5344CB8AC3E}">
        <p14:creationId xmlns:p14="http://schemas.microsoft.com/office/powerpoint/2010/main" val="3743932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73D923-8DFA-4C25-8AFE-073A4356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03287" cy="6888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1ACDB6-DA44-4433-9BB4-C180341C8C04}"/>
              </a:ext>
            </a:extLst>
          </p:cNvPr>
          <p:cNvSpPr/>
          <p:nvPr/>
        </p:nvSpPr>
        <p:spPr>
          <a:xfrm>
            <a:off x="177714" y="494900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rbel" panose="020B0503020204020204" pitchFamily="34" charset="0"/>
              </a:rPr>
              <a:t>Short-period comets originate in the Kuiper belt or its associated scattered disc. Long-period comets are thought to originate in the Oort cloud.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F9FAF-0B5E-4C08-B369-35F78B302071}"/>
              </a:ext>
            </a:extLst>
          </p:cNvPr>
          <p:cNvSpPr txBox="1"/>
          <p:nvPr/>
        </p:nvSpPr>
        <p:spPr>
          <a:xfrm>
            <a:off x="239707" y="216976"/>
            <a:ext cx="5345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Corbel" panose="020B0503020204020204" pitchFamily="34" charset="0"/>
              </a:rPr>
              <a:t>Comets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12462-0FC9-435C-B296-7F911967D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37" y="1397948"/>
            <a:ext cx="3266102" cy="4624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73212C-FDAA-48AE-8DF0-2564EACE6984}"/>
              </a:ext>
            </a:extLst>
          </p:cNvPr>
          <p:cNvSpPr txBox="1"/>
          <p:nvPr/>
        </p:nvSpPr>
        <p:spPr>
          <a:xfrm>
            <a:off x="8509518" y="368859"/>
            <a:ext cx="3529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Comet Hale–Bopp</a:t>
            </a:r>
            <a:endParaRPr lang="en-GB" sz="32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AF5693-D559-4B10-893A-1A7678A67AD7}"/>
              </a:ext>
            </a:extLst>
          </p:cNvPr>
          <p:cNvSpPr txBox="1"/>
          <p:nvPr/>
        </p:nvSpPr>
        <p:spPr>
          <a:xfrm>
            <a:off x="5585589" y="6511137"/>
            <a:ext cx="65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GB" dirty="0">
                <a:solidFill>
                  <a:prstClr val="white"/>
                </a:solidFill>
              </a:rPr>
              <a:t>NASA Ames Research </a:t>
            </a:r>
            <a:r>
              <a:rPr lang="en-GB" dirty="0" err="1">
                <a:solidFill>
                  <a:prstClr val="white"/>
                </a:solidFill>
              </a:rPr>
              <a:t>Center</a:t>
            </a:r>
            <a:r>
              <a:rPr lang="en-GB" dirty="0">
                <a:solidFill>
                  <a:prstClr val="white"/>
                </a:solidFill>
              </a:rPr>
              <a:t>/K. </a:t>
            </a:r>
            <a:r>
              <a:rPr lang="en-GB" dirty="0" err="1">
                <a:solidFill>
                  <a:prstClr val="white"/>
                </a:solidFill>
              </a:rPr>
              <a:t>Jobse</a:t>
            </a:r>
            <a:r>
              <a:rPr lang="en-GB" dirty="0">
                <a:solidFill>
                  <a:prstClr val="white"/>
                </a:solidFill>
              </a:rPr>
              <a:t>, P. Jenniskens</a:t>
            </a:r>
          </a:p>
        </p:txBody>
      </p:sp>
    </p:spTree>
    <p:extLst>
      <p:ext uri="{BB962C8B-B14F-4D97-AF65-F5344CB8AC3E}">
        <p14:creationId xmlns:p14="http://schemas.microsoft.com/office/powerpoint/2010/main" val="119774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29D511-E89C-4400-8037-13E32F1C8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80351A-593A-4296-A7A3-0C84E4B2A2EB}"/>
              </a:ext>
            </a:extLst>
          </p:cNvPr>
          <p:cNvSpPr txBox="1"/>
          <p:nvPr/>
        </p:nvSpPr>
        <p:spPr>
          <a:xfrm>
            <a:off x="1397977" y="431995"/>
            <a:ext cx="962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Corbel" panose="020B0503020204020204" pitchFamily="34" charset="0"/>
              </a:rPr>
              <a:t>There are 8 planets!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BB0CB-893F-4C9E-8C60-0B016089DD7E}"/>
              </a:ext>
            </a:extLst>
          </p:cNvPr>
          <p:cNvSpPr txBox="1"/>
          <p:nvPr/>
        </p:nvSpPr>
        <p:spPr>
          <a:xfrm>
            <a:off x="1283677" y="4882857"/>
            <a:ext cx="962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Corbel" panose="020B0503020204020204" pitchFamily="34" charset="0"/>
              </a:rPr>
              <a:t>Can you name them?</a:t>
            </a:r>
          </a:p>
        </p:txBody>
      </p:sp>
    </p:spTree>
    <p:extLst>
      <p:ext uri="{BB962C8B-B14F-4D97-AF65-F5344CB8AC3E}">
        <p14:creationId xmlns:p14="http://schemas.microsoft.com/office/powerpoint/2010/main" val="186666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611F2B-2EE1-4A26-84F0-AA877F620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323"/>
            <a:ext cx="12192000" cy="6858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894B62-0AE1-4E4D-AF02-1FA79CA405C1}"/>
              </a:ext>
            </a:extLst>
          </p:cNvPr>
          <p:cNvGraphicFramePr>
            <a:graphicFrameLocks noGrp="1"/>
          </p:cNvGraphicFramePr>
          <p:nvPr/>
        </p:nvGraphicFramePr>
        <p:xfrm>
          <a:off x="2743200" y="75997"/>
          <a:ext cx="6129756" cy="3154688"/>
        </p:xfrm>
        <a:graphic>
          <a:graphicData uri="http://schemas.openxmlformats.org/drawingml/2006/table">
            <a:tbl>
              <a:tblPr/>
              <a:tblGrid>
                <a:gridCol w="3064878">
                  <a:extLst>
                    <a:ext uri="{9D8B030D-6E8A-4147-A177-3AD203B41FA5}">
                      <a16:colId xmlns:a16="http://schemas.microsoft.com/office/drawing/2014/main" val="2618994164"/>
                    </a:ext>
                  </a:extLst>
                </a:gridCol>
                <a:gridCol w="3064878">
                  <a:extLst>
                    <a:ext uri="{9D8B030D-6E8A-4147-A177-3AD203B41FA5}">
                      <a16:colId xmlns:a16="http://schemas.microsoft.com/office/drawing/2014/main" val="25053554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Mercury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My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636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Venus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Vicious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602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Earth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Earthworm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59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Mars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Might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283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Jupiter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Just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67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Saturn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Swallow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121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Uranus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Us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56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2400"/>
                        <a:t>Neptune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Now</a:t>
                      </a:r>
                    </a:p>
                  </a:txBody>
                  <a:tcPr marL="14288" marR="14288" marT="14288" marB="1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28547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0D2E86-518E-465A-A9A0-D335D4C39537}"/>
              </a:ext>
            </a:extLst>
          </p:cNvPr>
          <p:cNvSpPr txBox="1"/>
          <p:nvPr/>
        </p:nvSpPr>
        <p:spPr>
          <a:xfrm>
            <a:off x="74645" y="6393415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Linda Chisholm</a:t>
            </a:r>
          </a:p>
        </p:txBody>
      </p:sp>
    </p:spTree>
    <p:extLst>
      <p:ext uri="{BB962C8B-B14F-4D97-AF65-F5344CB8AC3E}">
        <p14:creationId xmlns:p14="http://schemas.microsoft.com/office/powerpoint/2010/main" val="109215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9F170-02BB-45D6-AAF5-0A0EFD09E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6" y="0"/>
            <a:ext cx="10448584" cy="6856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79686-9620-46B5-9FCD-D52B815B2C7A}"/>
              </a:ext>
            </a:extLst>
          </p:cNvPr>
          <p:cNvSpPr txBox="1"/>
          <p:nvPr/>
        </p:nvSpPr>
        <p:spPr>
          <a:xfrm>
            <a:off x="74645" y="6393415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Dave Jarvis</a:t>
            </a:r>
          </a:p>
        </p:txBody>
      </p:sp>
    </p:spTree>
    <p:extLst>
      <p:ext uri="{BB962C8B-B14F-4D97-AF65-F5344CB8AC3E}">
        <p14:creationId xmlns:p14="http://schemas.microsoft.com/office/powerpoint/2010/main" val="3026732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6A042-FA7E-4A69-A2F1-E3E581EA9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189"/>
            <a:ext cx="12192000" cy="5269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40D1A-6CF0-437D-AFB1-534834FD3BA5}"/>
              </a:ext>
            </a:extLst>
          </p:cNvPr>
          <p:cNvSpPr txBox="1"/>
          <p:nvPr/>
        </p:nvSpPr>
        <p:spPr>
          <a:xfrm>
            <a:off x="2700746" y="320040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</a:rPr>
              <a:t>The Rocky Planets</a:t>
            </a:r>
          </a:p>
        </p:txBody>
      </p:sp>
    </p:spTree>
    <p:extLst>
      <p:ext uri="{BB962C8B-B14F-4D97-AF65-F5344CB8AC3E}">
        <p14:creationId xmlns:p14="http://schemas.microsoft.com/office/powerpoint/2010/main" val="115852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3518C-9972-4B3B-95A5-8E30D7865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82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81822-A564-4DDB-B1AA-BB8EB408C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" y="521879"/>
            <a:ext cx="7802880" cy="5529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ED678-1639-44F9-9319-77AE2E66E77C}"/>
              </a:ext>
            </a:extLst>
          </p:cNvPr>
          <p:cNvSpPr txBox="1"/>
          <p:nvPr/>
        </p:nvSpPr>
        <p:spPr>
          <a:xfrm>
            <a:off x="1723411" y="322365"/>
            <a:ext cx="7135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Jupiter Family Comets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1DF43E-C6A0-41BF-8406-4C039B304C62}"/>
              </a:ext>
            </a:extLst>
          </p:cNvPr>
          <p:cNvSpPr txBox="1"/>
          <p:nvPr/>
        </p:nvSpPr>
        <p:spPr>
          <a:xfrm>
            <a:off x="8214102" y="1568428"/>
            <a:ext cx="37071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Corbel" panose="020B0503020204020204" pitchFamily="34" charset="0"/>
              </a:rPr>
              <a:t>These originate from the Kuiper belt. They are often collisional fragments thrown towards Jupiter by Neptune's gravity. Jupiter then traps them in orbit.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A5520-2047-4787-B438-C74634856B8F}"/>
              </a:ext>
            </a:extLst>
          </p:cNvPr>
          <p:cNvSpPr txBox="1"/>
          <p:nvPr/>
        </p:nvSpPr>
        <p:spPr>
          <a:xfrm>
            <a:off x="24546" y="6495832"/>
            <a:ext cx="65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prstClr val="white"/>
                </a:solidFill>
              </a:rPr>
              <a:t>ESA</a:t>
            </a:r>
          </a:p>
        </p:txBody>
      </p:sp>
    </p:spTree>
    <p:extLst>
      <p:ext uri="{BB962C8B-B14F-4D97-AF65-F5344CB8AC3E}">
        <p14:creationId xmlns:p14="http://schemas.microsoft.com/office/powerpoint/2010/main" val="176514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15F43EA4-49F4-4E54-A6A8-4EB9CB560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9DCB26-79B0-4736-B0E4-2A9E38A209A5}"/>
              </a:ext>
            </a:extLst>
          </p:cNvPr>
          <p:cNvSpPr txBox="1"/>
          <p:nvPr/>
        </p:nvSpPr>
        <p:spPr>
          <a:xfrm>
            <a:off x="1028700" y="190501"/>
            <a:ext cx="2886075" cy="248602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Beyond Neptune</a:t>
            </a:r>
          </a:p>
        </p:txBody>
      </p:sp>
    </p:spTree>
    <p:extLst>
      <p:ext uri="{BB962C8B-B14F-4D97-AF65-F5344CB8AC3E}">
        <p14:creationId xmlns:p14="http://schemas.microsoft.com/office/powerpoint/2010/main" val="1123683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sitting, dark, object&#10;&#10;Description generated with high confidence">
            <a:extLst>
              <a:ext uri="{FF2B5EF4-FFF2-40B4-BE49-F238E27FC236}">
                <a16:creationId xmlns:a16="http://schemas.microsoft.com/office/drawing/2014/main" id="{C3AE6B6D-E905-40BF-B8B2-2E7E4EA17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84" y="0"/>
            <a:ext cx="6867416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725B59-8A1C-479F-9420-9802975703B8}"/>
              </a:ext>
            </a:extLst>
          </p:cNvPr>
          <p:cNvSpPr txBox="1"/>
          <p:nvPr/>
        </p:nvSpPr>
        <p:spPr>
          <a:xfrm>
            <a:off x="1238507" y="136239"/>
            <a:ext cx="6867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TNO’s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563528-B93D-44E4-AD36-AE374C9BCBE8}"/>
              </a:ext>
            </a:extLst>
          </p:cNvPr>
          <p:cNvSpPr txBox="1"/>
          <p:nvPr/>
        </p:nvSpPr>
        <p:spPr>
          <a:xfrm>
            <a:off x="923917" y="2791851"/>
            <a:ext cx="39958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Minor planets/small solar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system bodies.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11059-BDC7-4E6A-8CD0-55E35D3D0B11}"/>
              </a:ext>
            </a:extLst>
          </p:cNvPr>
          <p:cNvSpPr txBox="1"/>
          <p:nvPr/>
        </p:nvSpPr>
        <p:spPr>
          <a:xfrm>
            <a:off x="940843" y="3965796"/>
            <a:ext cx="41598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Orbit with semi major axis (a) greater than Neptune's – 30 AU.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prstClr val="white"/>
              </a:solidFill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These make up the Kuiper Belt and Oort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B6D893-7929-43EC-8BBB-340067E05859}"/>
              </a:ext>
            </a:extLst>
          </p:cNvPr>
          <p:cNvSpPr/>
          <p:nvPr/>
        </p:nvSpPr>
        <p:spPr>
          <a:xfrm>
            <a:off x="10917292" y="6488668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NASA/JPL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EE7C7-3D99-4AE5-B4F5-3F240BC1F3B5}"/>
              </a:ext>
            </a:extLst>
          </p:cNvPr>
          <p:cNvSpPr txBox="1"/>
          <p:nvPr/>
        </p:nvSpPr>
        <p:spPr>
          <a:xfrm>
            <a:off x="1670147" y="2026804"/>
            <a:ext cx="256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Trans-Neptunian Objects</a:t>
            </a:r>
          </a:p>
        </p:txBody>
      </p:sp>
    </p:spTree>
    <p:extLst>
      <p:ext uri="{BB962C8B-B14F-4D97-AF65-F5344CB8AC3E}">
        <p14:creationId xmlns:p14="http://schemas.microsoft.com/office/powerpoint/2010/main" val="396215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1DB0A-C12D-4591-8A2C-ED771DC49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1"/>
          <a:stretch/>
        </p:blipFill>
        <p:spPr>
          <a:xfrm>
            <a:off x="1769165" y="0"/>
            <a:ext cx="1042283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FFD0E-A96D-43E4-BAB6-96ED59546C62}"/>
              </a:ext>
            </a:extLst>
          </p:cNvPr>
          <p:cNvSpPr txBox="1"/>
          <p:nvPr/>
        </p:nvSpPr>
        <p:spPr>
          <a:xfrm>
            <a:off x="820420" y="531682"/>
            <a:ext cx="3750906" cy="266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Pluto</a:t>
            </a:r>
            <a:b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</a:b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The first TNO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0288F-96E2-412E-8D0A-DAD961373B01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JPL/NASA</a:t>
            </a:r>
          </a:p>
        </p:txBody>
      </p:sp>
    </p:spTree>
    <p:extLst>
      <p:ext uri="{BB962C8B-B14F-4D97-AF65-F5344CB8AC3E}">
        <p14:creationId xmlns:p14="http://schemas.microsoft.com/office/powerpoint/2010/main" val="429028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8E64-189D-4482-97C4-5EE7B2187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Solar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B2BBF-A1E6-405F-9BF9-1DEB767B2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2059173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37299A-40A4-4356-9F03-B7D970819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07888"/>
            <a:ext cx="12192000" cy="2418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BD3AE4-96C7-4BBE-A46F-E443290B7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36" y="0"/>
            <a:ext cx="319195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BB964-6F56-4B18-A8A5-88014F42FC4C}"/>
              </a:ext>
            </a:extLst>
          </p:cNvPr>
          <p:cNvSpPr txBox="1"/>
          <p:nvPr/>
        </p:nvSpPr>
        <p:spPr>
          <a:xfrm>
            <a:off x="5657370" y="495890"/>
            <a:ext cx="5786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Corbel" panose="020B0503020204020204" pitchFamily="34" charset="0"/>
              </a:rPr>
              <a:t>Pluto’s Moons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F23A2-46FA-4547-9B2B-BA640E1F1A14}"/>
              </a:ext>
            </a:extLst>
          </p:cNvPr>
          <p:cNvSpPr/>
          <p:nvPr/>
        </p:nvSpPr>
        <p:spPr>
          <a:xfrm>
            <a:off x="9275817" y="6488668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GB" dirty="0">
                <a:solidFill>
                  <a:prstClr val="white"/>
                </a:solidFill>
                <a:latin typeface="Arial" panose="020B0604020202020204" pitchFamily="34" charset="0"/>
              </a:rPr>
              <a:t>NASA/JHU-APL/</a:t>
            </a:r>
            <a:r>
              <a:rPr lang="en-GB" dirty="0" err="1">
                <a:solidFill>
                  <a:prstClr val="white"/>
                </a:solidFill>
                <a:latin typeface="Arial" panose="020B0604020202020204" pitchFamily="34" charset="0"/>
              </a:rPr>
              <a:t>SwRI</a:t>
            </a:r>
            <a:r>
              <a:rPr lang="en-GB" dirty="0">
                <a:solidFill>
                  <a:prstClr val="white"/>
                </a:solidFill>
                <a:latin typeface="Arial" panose="020B0604020202020204" pitchFamily="34" charset="0"/>
              </a:rPr>
              <a:t>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JPL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879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1AF92-2EAB-4F9E-A6D6-21019B9AC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7" y="-1"/>
            <a:ext cx="10620103" cy="686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5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C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74673C-2F87-41CD-8761-A43637585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2" r="25158"/>
          <a:stretch/>
        </p:blipFill>
        <p:spPr>
          <a:xfrm>
            <a:off x="5425440" y="0"/>
            <a:ext cx="676656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68B46B-68A0-4F40-9087-8FE9FAEABA14}"/>
              </a:ext>
            </a:extLst>
          </p:cNvPr>
          <p:cNvSpPr txBox="1"/>
          <p:nvPr/>
        </p:nvSpPr>
        <p:spPr>
          <a:xfrm>
            <a:off x="423402" y="244540"/>
            <a:ext cx="6336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From Planet to Dwarf Planet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9B6DCF-9151-42EE-9700-E8714D8972D8}"/>
              </a:ext>
            </a:extLst>
          </p:cNvPr>
          <p:cNvSpPr txBox="1"/>
          <p:nvPr/>
        </p:nvSpPr>
        <p:spPr>
          <a:xfrm>
            <a:off x="423402" y="3429000"/>
            <a:ext cx="5487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IAU Resolution 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“A celestial body that (a) is in orbit around the Sun, (b) has sufficient mass for its self-gravity to overcome rigid body forces so that it assumes a hydrostatic equilibrium (nearly round) shape, and (c) has cleared the neighbourhood around its orbit.”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A78F0-3A2A-4902-8B23-F25335D43432}"/>
              </a:ext>
            </a:extLst>
          </p:cNvPr>
          <p:cNvSpPr/>
          <p:nvPr/>
        </p:nvSpPr>
        <p:spPr>
          <a:xfrm>
            <a:off x="0" y="6488668"/>
            <a:ext cx="6848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https://www.iau.org/static/resolutions/Resolution_GA26-5-6.pdf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036FA-F99D-4E68-ADBF-C6DFB5BBB10A}"/>
              </a:ext>
            </a:extLst>
          </p:cNvPr>
          <p:cNvSpPr/>
          <p:nvPr/>
        </p:nvSpPr>
        <p:spPr>
          <a:xfrm>
            <a:off x="9712282" y="6488668"/>
            <a:ext cx="247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dragallur.wordpress.com</a:t>
            </a:r>
          </a:p>
        </p:txBody>
      </p:sp>
    </p:spTree>
    <p:extLst>
      <p:ext uri="{BB962C8B-B14F-4D97-AF65-F5344CB8AC3E}">
        <p14:creationId xmlns:p14="http://schemas.microsoft.com/office/powerpoint/2010/main" val="70925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nature&#10;&#10;Description generated with high confidence">
            <a:extLst>
              <a:ext uri="{FF2B5EF4-FFF2-40B4-BE49-F238E27FC236}">
                <a16:creationId xmlns:a16="http://schemas.microsoft.com/office/drawing/2014/main" id="{F58D2D69-BC6D-404B-870A-3EF65C58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4" y="3068358"/>
            <a:ext cx="6059736" cy="3789642"/>
          </a:xfrm>
          <a:prstGeom prst="rect">
            <a:avLst/>
          </a:prstGeom>
        </p:spPr>
      </p:pic>
      <p:pic>
        <p:nvPicPr>
          <p:cNvPr id="5" name="Picture 4" descr="A picture containing black, weapon, sitting, projectile&#10;&#10;Description generated with high confidence">
            <a:extLst>
              <a:ext uri="{FF2B5EF4-FFF2-40B4-BE49-F238E27FC236}">
                <a16:creationId xmlns:a16="http://schemas.microsoft.com/office/drawing/2014/main" id="{2AA4F60D-C347-4A97-B132-BDEA42E064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276"/>
          <a:stretch/>
        </p:blipFill>
        <p:spPr>
          <a:xfrm>
            <a:off x="6974735" y="0"/>
            <a:ext cx="3588853" cy="3033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E82899-DEAA-40F9-BD10-C13AE7DD3F21}"/>
              </a:ext>
            </a:extLst>
          </p:cNvPr>
          <p:cNvSpPr/>
          <p:nvPr/>
        </p:nvSpPr>
        <p:spPr>
          <a:xfrm>
            <a:off x="717780" y="240984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“(2) A "dwarf planet" is a celestial body that (a) is in orbit around the Sun, (b) has sufficient mass for its self-gravity to overcome rigid body forces so that it assumes a hydrostatic equilibrium (nearly round) shape, (c) has not cleared the neighbourhood around its orbit, and (d) is not a satellite.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(3) All other objects, except satellites, orbiting the Sun shall be referred to collectively as "Small Solar System Bodies".”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7D495B-8A3B-4B88-A667-F2F546943BE0}"/>
              </a:ext>
            </a:extLst>
          </p:cNvPr>
          <p:cNvSpPr/>
          <p:nvPr/>
        </p:nvSpPr>
        <p:spPr>
          <a:xfrm>
            <a:off x="0" y="6463268"/>
            <a:ext cx="817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https://www.iau.org/static/resolutions/Resolution_GA26-5-6.pdf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45E58E-DCF7-43A7-AD2D-5C41D9A56E92}"/>
              </a:ext>
            </a:extLst>
          </p:cNvPr>
          <p:cNvSpPr/>
          <p:nvPr/>
        </p:nvSpPr>
        <p:spPr>
          <a:xfrm>
            <a:off x="9814426" y="3533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NASA/JHUAPL/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SwRI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9B281-49E1-4B3F-B1FF-D740761CB80B}"/>
              </a:ext>
            </a:extLst>
          </p:cNvPr>
          <p:cNvSpPr txBox="1"/>
          <p:nvPr/>
        </p:nvSpPr>
        <p:spPr>
          <a:xfrm>
            <a:off x="717780" y="591683"/>
            <a:ext cx="6074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New Definitions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79AB2-5B75-43C2-87BF-0B330B07398C}"/>
              </a:ext>
            </a:extLst>
          </p:cNvPr>
          <p:cNvSpPr/>
          <p:nvPr/>
        </p:nvSpPr>
        <p:spPr>
          <a:xfrm>
            <a:off x="6586331" y="64632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European Southern Observatory/M.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Kornmesser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FFAC8-6998-4837-BA24-75FB88A71ABA}"/>
              </a:ext>
            </a:extLst>
          </p:cNvPr>
          <p:cNvSpPr/>
          <p:nvPr/>
        </p:nvSpPr>
        <p:spPr>
          <a:xfrm>
            <a:off x="10188726" y="3995530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Oumuamua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860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black&#10;&#10;Description generated with high confidence">
            <a:extLst>
              <a:ext uri="{FF2B5EF4-FFF2-40B4-BE49-F238E27FC236}">
                <a16:creationId xmlns:a16="http://schemas.microsoft.com/office/drawing/2014/main" id="{E1EE6A7C-F3B5-436D-9DD9-EB6C4F2B72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5" t="9635"/>
          <a:stretch/>
        </p:blipFill>
        <p:spPr>
          <a:xfrm>
            <a:off x="7358743" y="3897086"/>
            <a:ext cx="4833256" cy="2960914"/>
          </a:xfrm>
          <a:prstGeom prst="rect">
            <a:avLst/>
          </a:prstGeom>
        </p:spPr>
      </p:pic>
      <p:pic>
        <p:nvPicPr>
          <p:cNvPr id="3" name="Picture 2" descr="A picture containing crater, indoor&#10;&#10;Description generated with high confidence">
            <a:extLst>
              <a:ext uri="{FF2B5EF4-FFF2-40B4-BE49-F238E27FC236}">
                <a16:creationId xmlns:a16="http://schemas.microsoft.com/office/drawing/2014/main" id="{6C50AA34-9FB1-4DBF-80C0-8DD1AB419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6" b="8965"/>
          <a:stretch/>
        </p:blipFill>
        <p:spPr>
          <a:xfrm>
            <a:off x="0" y="-1947"/>
            <a:ext cx="9207450" cy="4856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B30F05-4298-4BC6-B479-690530A2C853}"/>
              </a:ext>
            </a:extLst>
          </p:cNvPr>
          <p:cNvSpPr txBox="1"/>
          <p:nvPr/>
        </p:nvSpPr>
        <p:spPr>
          <a:xfrm>
            <a:off x="34213" y="6225662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Left: JPL/NASA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A1D51-F540-4674-AF17-5363AEDF8BF5}"/>
              </a:ext>
            </a:extLst>
          </p:cNvPr>
          <p:cNvSpPr txBox="1"/>
          <p:nvPr/>
        </p:nvSpPr>
        <p:spPr>
          <a:xfrm>
            <a:off x="9068761" y="310362"/>
            <a:ext cx="27829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Ceres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C3C52-9D96-4457-B1F8-2950A4D7FF3E}"/>
              </a:ext>
            </a:extLst>
          </p:cNvPr>
          <p:cNvSpPr txBox="1"/>
          <p:nvPr/>
        </p:nvSpPr>
        <p:spPr>
          <a:xfrm>
            <a:off x="34213" y="6488668"/>
            <a:ext cx="65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 Right: http://backalleyastronomy.blogspot.co.uk/2015/07</a:t>
            </a:r>
          </a:p>
        </p:txBody>
      </p:sp>
    </p:spTree>
    <p:extLst>
      <p:ext uri="{BB962C8B-B14F-4D97-AF65-F5344CB8AC3E}">
        <p14:creationId xmlns:p14="http://schemas.microsoft.com/office/powerpoint/2010/main" val="2933993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creen&#10;&#10;Description generated with high confidence">
            <a:extLst>
              <a:ext uri="{FF2B5EF4-FFF2-40B4-BE49-F238E27FC236}">
                <a16:creationId xmlns:a16="http://schemas.microsoft.com/office/drawing/2014/main" id="{DF1210D0-CDBA-440F-A9A2-8CBB3925AB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9"/>
          <a:stretch/>
        </p:blipFill>
        <p:spPr>
          <a:xfrm>
            <a:off x="1112452" y="716771"/>
            <a:ext cx="9557657" cy="6141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C833E-D913-4083-87BC-BE5D74DA21F8}"/>
              </a:ext>
            </a:extLst>
          </p:cNvPr>
          <p:cNvSpPr txBox="1"/>
          <p:nvPr/>
        </p:nvSpPr>
        <p:spPr>
          <a:xfrm>
            <a:off x="0" y="5934670"/>
            <a:ext cx="3043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Lexicon/Wikipedia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adapted from work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NASA, ESA, and A. Feild (STScI)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9B37E-2500-481C-A437-F684467109DD}"/>
              </a:ext>
            </a:extLst>
          </p:cNvPr>
          <p:cNvSpPr txBox="1"/>
          <p:nvPr/>
        </p:nvSpPr>
        <p:spPr>
          <a:xfrm>
            <a:off x="3152982" y="87086"/>
            <a:ext cx="58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Largest Known TNOs</a:t>
            </a:r>
          </a:p>
        </p:txBody>
      </p:sp>
    </p:spTree>
    <p:extLst>
      <p:ext uri="{BB962C8B-B14F-4D97-AF65-F5344CB8AC3E}">
        <p14:creationId xmlns:p14="http://schemas.microsoft.com/office/powerpoint/2010/main" val="1304142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8285F-8220-45F3-B55A-F3C0A2AB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0"/>
            <a:ext cx="10241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64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7B51C-F1FA-49DF-BB03-970010B6F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3AD713-58BF-4609-9AB8-11DD0C92C7C1}"/>
              </a:ext>
            </a:extLst>
          </p:cNvPr>
          <p:cNvSpPr txBox="1"/>
          <p:nvPr/>
        </p:nvSpPr>
        <p:spPr>
          <a:xfrm>
            <a:off x="24546" y="6495832"/>
            <a:ext cx="65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dirty="0" err="1">
                <a:solidFill>
                  <a:prstClr val="white"/>
                </a:solidFill>
              </a:rPr>
              <a:t>Eurocommuter~commonswiki</a:t>
            </a:r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18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00A2F-468E-46EF-B261-429634FEE437}"/>
              </a:ext>
            </a:extLst>
          </p:cNvPr>
          <p:cNvSpPr txBox="1"/>
          <p:nvPr/>
        </p:nvSpPr>
        <p:spPr>
          <a:xfrm>
            <a:off x="2090057" y="2494383"/>
            <a:ext cx="8011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  <a:latin typeface="Corbel" panose="020B0503020204020204" pitchFamily="34" charset="0"/>
              </a:rPr>
              <a:t>Why is the Solar System structured this way?</a:t>
            </a:r>
          </a:p>
        </p:txBody>
      </p:sp>
    </p:spTree>
    <p:extLst>
      <p:ext uri="{BB962C8B-B14F-4D97-AF65-F5344CB8AC3E}">
        <p14:creationId xmlns:p14="http://schemas.microsoft.com/office/powerpoint/2010/main" val="68107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102"/>
            </a:gs>
            <a:gs pos="69000">
              <a:srgbClr val="0E122D"/>
            </a:gs>
            <a:gs pos="83000">
              <a:srgbClr val="182050"/>
            </a:gs>
            <a:gs pos="100000">
              <a:srgbClr val="242F7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08734-4BEF-4602-97C9-A675E232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573" y="0"/>
            <a:ext cx="9396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0F4-1849-4CC2-B979-562C0ABD690D}"/>
              </a:ext>
            </a:extLst>
          </p:cNvPr>
          <p:cNvSpPr txBox="1">
            <a:spLocks/>
          </p:cNvSpPr>
          <p:nvPr/>
        </p:nvSpPr>
        <p:spPr>
          <a:xfrm>
            <a:off x="263435" y="218811"/>
            <a:ext cx="10515600" cy="949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A55C6-0910-4625-AAB9-0A2C613DC96F}"/>
              </a:ext>
            </a:extLst>
          </p:cNvPr>
          <p:cNvSpPr txBox="1"/>
          <p:nvPr/>
        </p:nvSpPr>
        <p:spPr>
          <a:xfrm>
            <a:off x="1949939" y="1659285"/>
            <a:ext cx="93862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Geocentric models of the Solar System were accepted based on what assumptions?</a:t>
            </a:r>
            <a:b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What evidence pointed towards Heliocentrism?</a:t>
            </a:r>
            <a:b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Give one example of how astronomy influenced ancient culture.</a:t>
            </a:r>
          </a:p>
        </p:txBody>
      </p:sp>
    </p:spTree>
    <p:extLst>
      <p:ext uri="{BB962C8B-B14F-4D97-AF65-F5344CB8AC3E}">
        <p14:creationId xmlns:p14="http://schemas.microsoft.com/office/powerpoint/2010/main" val="3359075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ience Today Simulating Solar System Formation  California Academy of Sciences">
            <a:hlinkClick r:id="" action="ppaction://media"/>
            <a:extLst>
              <a:ext uri="{FF2B5EF4-FFF2-40B4-BE49-F238E27FC236}">
                <a16:creationId xmlns:a16="http://schemas.microsoft.com/office/drawing/2014/main" id="{A7B773FB-D72E-4018-9020-316C3E1892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1000" end="34085.1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CCBAEA-6D62-4F58-AD20-44C301AECF5C}"/>
              </a:ext>
            </a:extLst>
          </p:cNvPr>
          <p:cNvSpPr txBox="1"/>
          <p:nvPr/>
        </p:nvSpPr>
        <p:spPr>
          <a:xfrm>
            <a:off x="2030433" y="2274838"/>
            <a:ext cx="78121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</a:rPr>
              <a:t>Solar System Formation</a:t>
            </a:r>
          </a:p>
        </p:txBody>
      </p:sp>
    </p:spTree>
    <p:extLst>
      <p:ext uri="{BB962C8B-B14F-4D97-AF65-F5344CB8AC3E}">
        <p14:creationId xmlns:p14="http://schemas.microsoft.com/office/powerpoint/2010/main" val="73162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7DA9D-1812-4144-9300-23C788B6A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7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F8BDDE-0E35-4970-854E-735D82B6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054" y="1690831"/>
            <a:ext cx="10439892" cy="2387600"/>
          </a:xfrm>
        </p:spPr>
        <p:txBody>
          <a:bodyPr/>
          <a:lstStyle/>
          <a:p>
            <a:r>
              <a:rPr lang="en-GB" dirty="0"/>
              <a:t>The Planets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189CC3-22E7-4233-92AC-B1215EDD7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6467" y="2665647"/>
            <a:ext cx="1992015" cy="627799"/>
          </a:xfrm>
        </p:spPr>
        <p:txBody>
          <a:bodyPr/>
          <a:lstStyle/>
          <a:p>
            <a:r>
              <a:rPr lang="en-GB" dirty="0"/>
              <a:t>Up next:</a:t>
            </a:r>
          </a:p>
        </p:txBody>
      </p:sp>
    </p:spTree>
    <p:extLst>
      <p:ext uri="{BB962C8B-B14F-4D97-AF65-F5344CB8AC3E}">
        <p14:creationId xmlns:p14="http://schemas.microsoft.com/office/powerpoint/2010/main" val="3693646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7AABFD-383F-4228-A25C-A80985EC7C63}"/>
              </a:ext>
            </a:extLst>
          </p:cNvPr>
          <p:cNvGraphicFramePr>
            <a:graphicFrameLocks noGrp="1"/>
          </p:cNvGraphicFramePr>
          <p:nvPr/>
        </p:nvGraphicFramePr>
        <p:xfrm>
          <a:off x="1706492" y="293064"/>
          <a:ext cx="8779016" cy="5076180"/>
        </p:xfrm>
        <a:graphic>
          <a:graphicData uri="http://schemas.openxmlformats.org/drawingml/2006/table">
            <a:tbl>
              <a:tblPr>
                <a:solidFill>
                  <a:srgbClr val="CCECFF">
                    <a:alpha val="65098"/>
                  </a:srgbClr>
                </a:solidFill>
              </a:tblPr>
              <a:tblGrid>
                <a:gridCol w="2194754">
                  <a:extLst>
                    <a:ext uri="{9D8B030D-6E8A-4147-A177-3AD203B41FA5}">
                      <a16:colId xmlns:a16="http://schemas.microsoft.com/office/drawing/2014/main" val="3991513712"/>
                    </a:ext>
                  </a:extLst>
                </a:gridCol>
                <a:gridCol w="2194754">
                  <a:extLst>
                    <a:ext uri="{9D8B030D-6E8A-4147-A177-3AD203B41FA5}">
                      <a16:colId xmlns:a16="http://schemas.microsoft.com/office/drawing/2014/main" val="104310743"/>
                    </a:ext>
                  </a:extLst>
                </a:gridCol>
                <a:gridCol w="2194754">
                  <a:extLst>
                    <a:ext uri="{9D8B030D-6E8A-4147-A177-3AD203B41FA5}">
                      <a16:colId xmlns:a16="http://schemas.microsoft.com/office/drawing/2014/main" val="3817993126"/>
                    </a:ext>
                  </a:extLst>
                </a:gridCol>
                <a:gridCol w="2194754">
                  <a:extLst>
                    <a:ext uri="{9D8B030D-6E8A-4147-A177-3AD203B41FA5}">
                      <a16:colId xmlns:a16="http://schemas.microsoft.com/office/drawing/2014/main" val="4272144034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Name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/>
                        <a:t>Diameter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/>
                        <a:t>Distance from Sun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Length of Year: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441911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969599"/>
                          </a:solidFill>
                          <a:effectLst/>
                        </a:rPr>
                        <a:t>Mercury</a:t>
                      </a: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4,879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57,909,227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88 Earth days</a:t>
                      </a:r>
                      <a:br>
                        <a:rPr lang="en-GB" sz="1800"/>
                      </a:b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5203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DED4B8"/>
                          </a:solidFill>
                          <a:effectLst/>
                        </a:rPr>
                        <a:t>Venus</a:t>
                      </a: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12,104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108,209,475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225 Earth days</a:t>
                      </a:r>
                      <a:br>
                        <a:rPr lang="en-GB" sz="1800"/>
                      </a:b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75453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6E75A0"/>
                          </a:solidFill>
                          <a:effectLst/>
                        </a:rPr>
                        <a:t>Earth</a:t>
                      </a: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12,742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149,598,262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365.24 days</a:t>
                      </a:r>
                      <a:br>
                        <a:rPr lang="en-GB" sz="1800"/>
                      </a:b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369595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D36540"/>
                          </a:solidFill>
                          <a:effectLst/>
                        </a:rPr>
                        <a:t>Mars</a:t>
                      </a: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6,779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227,943,824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1.9 Earth years</a:t>
                      </a:r>
                      <a:br>
                        <a:rPr lang="en-GB" sz="1800"/>
                      </a:b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14801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E8B28E"/>
                          </a:solidFill>
                          <a:effectLst/>
                        </a:rPr>
                        <a:t>Jupiter</a:t>
                      </a: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139,822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778,340,821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11.9 Earth years</a:t>
                      </a:r>
                      <a:br>
                        <a:rPr lang="en-GB" sz="1800" dirty="0"/>
                      </a:br>
                      <a:endParaRPr lang="en-GB" sz="1800" dirty="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96893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D0A673"/>
                          </a:solidFill>
                          <a:effectLst/>
                        </a:rPr>
                        <a:t>Saturn</a:t>
                      </a: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116,464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1,426,666,422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29.5 Earth years</a:t>
                      </a:r>
                      <a:br>
                        <a:rPr lang="en-GB" sz="1800" dirty="0"/>
                      </a:br>
                      <a:endParaRPr lang="en-GB" sz="1800" dirty="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689479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D1E7E9"/>
                          </a:solidFill>
                          <a:effectLst/>
                        </a:rPr>
                        <a:t>Uranus</a:t>
                      </a: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50,724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2,870,658,186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84.0 Earth years</a:t>
                      </a:r>
                      <a:br>
                        <a:rPr lang="en-GB" sz="1800" dirty="0"/>
                      </a:br>
                      <a:endParaRPr lang="en-GB" sz="1800" dirty="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094998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solidFill>
                            <a:srgbClr val="6491DA"/>
                          </a:solidFill>
                          <a:effectLst/>
                        </a:rPr>
                        <a:t>Neptune</a:t>
                      </a:r>
                      <a:endParaRPr lang="en-GB" sz="1800"/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49,244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/>
                        <a:t>4,498,396,441 km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164.8 Earth years</a:t>
                      </a:r>
                    </a:p>
                  </a:txBody>
                  <a:tcPr marL="76339" marR="76339" marT="38170" marB="381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2396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675940C-219A-4952-B87E-FF0BC165BFBB}"/>
              </a:ext>
            </a:extLst>
          </p:cNvPr>
          <p:cNvSpPr/>
          <p:nvPr/>
        </p:nvSpPr>
        <p:spPr>
          <a:xfrm>
            <a:off x="167381" y="5808740"/>
            <a:ext cx="11857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https://joshworth.com/dev/pixelspace/pixelspace_solarsystem.html</a:t>
            </a:r>
          </a:p>
        </p:txBody>
      </p:sp>
    </p:spTree>
    <p:extLst>
      <p:ext uri="{BB962C8B-B14F-4D97-AF65-F5344CB8AC3E}">
        <p14:creationId xmlns:p14="http://schemas.microsoft.com/office/powerpoint/2010/main" val="35096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6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D12E4EFB-81A3-43CA-BDC8-B48ED1AB0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0220" cy="6869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143736-BF18-4424-91BF-CD091490C800}"/>
              </a:ext>
            </a:extLst>
          </p:cNvPr>
          <p:cNvSpPr txBox="1"/>
          <p:nvPr/>
        </p:nvSpPr>
        <p:spPr>
          <a:xfrm>
            <a:off x="9647852" y="2136338"/>
            <a:ext cx="19470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Corbel" panose="020B0503020204020204" pitchFamily="34" charset="0"/>
              </a:rPr>
              <a:t>Not to Scale!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1AABE-1921-476C-8512-D28D45EE78A2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EARTHHOW</a:t>
            </a:r>
          </a:p>
        </p:txBody>
      </p:sp>
    </p:spTree>
    <p:extLst>
      <p:ext uri="{BB962C8B-B14F-4D97-AF65-F5344CB8AC3E}">
        <p14:creationId xmlns:p14="http://schemas.microsoft.com/office/powerpoint/2010/main" val="179741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2C3A71B-87AB-45CB-9D3B-9EF00CD4D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48A10-8A76-481A-9E02-CB52A5C5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2" y="-320053"/>
            <a:ext cx="10515600" cy="1325563"/>
          </a:xfrm>
        </p:spPr>
        <p:txBody>
          <a:bodyPr/>
          <a:lstStyle/>
          <a:p>
            <a:r>
              <a:rPr lang="en-GB" dirty="0"/>
              <a:t>Scale of the Solar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3E13C-C1DD-44BC-A120-724500215609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NASA/JPL</a:t>
            </a:r>
          </a:p>
        </p:txBody>
      </p:sp>
    </p:spTree>
    <p:extLst>
      <p:ext uri="{BB962C8B-B14F-4D97-AF65-F5344CB8AC3E}">
        <p14:creationId xmlns:p14="http://schemas.microsoft.com/office/powerpoint/2010/main" val="109301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24E7AA47-DA96-4CA9-84B0-8192DD48C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"/>
            <a:ext cx="12192000" cy="68568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448A10-8A76-481A-9E02-CB52A5C5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2" y="-320053"/>
            <a:ext cx="10515600" cy="1325563"/>
          </a:xfrm>
        </p:spPr>
        <p:txBody>
          <a:bodyPr/>
          <a:lstStyle/>
          <a:p>
            <a:r>
              <a:rPr lang="en-GB" dirty="0"/>
              <a:t>Scale of the Solar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3E13C-C1DD-44BC-A120-724500215609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NASA/JPL</a:t>
            </a:r>
          </a:p>
        </p:txBody>
      </p:sp>
    </p:spTree>
    <p:extLst>
      <p:ext uri="{BB962C8B-B14F-4D97-AF65-F5344CB8AC3E}">
        <p14:creationId xmlns:p14="http://schemas.microsoft.com/office/powerpoint/2010/main" val="96116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1114E1DF-7F6F-4D09-837D-A410845EF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" y="0"/>
            <a:ext cx="1218079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3E13C-C1DD-44BC-A120-724500215609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NASA/JPL</a:t>
            </a:r>
          </a:p>
        </p:txBody>
      </p:sp>
    </p:spTree>
    <p:extLst>
      <p:ext uri="{BB962C8B-B14F-4D97-AF65-F5344CB8AC3E}">
        <p14:creationId xmlns:p14="http://schemas.microsoft.com/office/powerpoint/2010/main" val="210327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F6FD212-A564-4E30-B2BE-A04A446D17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2" b="1307"/>
          <a:stretch/>
        </p:blipFill>
        <p:spPr>
          <a:xfrm>
            <a:off x="1333500" y="128587"/>
            <a:ext cx="9496231" cy="651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C2D2D-203E-419E-8C21-95909B45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8C66B-1656-499F-BA93-81FCAC3E628D}"/>
              </a:ext>
            </a:extLst>
          </p:cNvPr>
          <p:cNvSpPr txBox="1"/>
          <p:nvPr/>
        </p:nvSpPr>
        <p:spPr>
          <a:xfrm>
            <a:off x="74645" y="6393415"/>
            <a:ext cx="227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NASA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97215A-3D91-4C56-A44F-CEAF409B72D7}"/>
              </a:ext>
            </a:extLst>
          </p:cNvPr>
          <p:cNvSpPr/>
          <p:nvPr/>
        </p:nvSpPr>
        <p:spPr>
          <a:xfrm>
            <a:off x="8039045" y="358065"/>
            <a:ext cx="3690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1 AU = 1.495978707×10</a:t>
            </a:r>
            <a:r>
              <a:rPr lang="en-GB" sz="2400" b="1" baseline="30000" dirty="0">
                <a:solidFill>
                  <a:schemeClr val="bg1"/>
                </a:solidFill>
              </a:rPr>
              <a:t>11</a:t>
            </a:r>
            <a:r>
              <a:rPr lang="en-GB" sz="2400" b="1" dirty="0">
                <a:solidFill>
                  <a:schemeClr val="bg1"/>
                </a:solidFill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100567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5B90942-39A5-4AF4-902C-102EB3D1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5C2D2D-203E-419E-8C21-95909B45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Solar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8C66B-1656-499F-BA93-81FCAC3E628D}"/>
              </a:ext>
            </a:extLst>
          </p:cNvPr>
          <p:cNvSpPr txBox="1"/>
          <p:nvPr/>
        </p:nvSpPr>
        <p:spPr>
          <a:xfrm>
            <a:off x="74645" y="6393415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Space Facts/Laurine Moreau</a:t>
            </a:r>
          </a:p>
        </p:txBody>
      </p:sp>
    </p:spTree>
    <p:extLst>
      <p:ext uri="{BB962C8B-B14F-4D97-AF65-F5344CB8AC3E}">
        <p14:creationId xmlns:p14="http://schemas.microsoft.com/office/powerpoint/2010/main" val="2620561704"/>
      </p:ext>
    </p:extLst>
  </p:cSld>
  <p:clrMapOvr>
    <a:masterClrMapping/>
  </p:clrMapOvr>
</p:sld>
</file>

<file path=ppt/theme/theme1.xml><?xml version="1.0" encoding="utf-8"?>
<a:theme xmlns:a="http://schemas.openxmlformats.org/drawingml/2006/main" name="As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DF842C9-4962-45C0-ABDD-8F94FACB43AE}" vid="{94601DFF-8D49-4B8E-A280-D4A43E3C2C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AstroTemplate</Template>
  <TotalTime>130</TotalTime>
  <Words>1367</Words>
  <Application>Microsoft Office PowerPoint</Application>
  <PresentationFormat>Widescreen</PresentationFormat>
  <Paragraphs>207</Paragraphs>
  <Slides>33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Corbel</vt:lpstr>
      <vt:lpstr>Astro</vt:lpstr>
      <vt:lpstr>PowerPoint Presentation</vt:lpstr>
      <vt:lpstr>Solar System</vt:lpstr>
      <vt:lpstr>PowerPoint Presentation</vt:lpstr>
      <vt:lpstr>PowerPoint Presentation</vt:lpstr>
      <vt:lpstr>Scale of the Solar System</vt:lpstr>
      <vt:lpstr>Scale of the Solar System</vt:lpstr>
      <vt:lpstr>PowerPoint Presentation</vt:lpstr>
      <vt:lpstr>Solar System</vt:lpstr>
      <vt:lpstr>Solar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Planets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Dimitrios Theodorakis</dc:creator>
  <cp:lastModifiedBy>Dimitrios Theodorakis</cp:lastModifiedBy>
  <cp:revision>21</cp:revision>
  <dcterms:created xsi:type="dcterms:W3CDTF">2020-11-03T19:17:44Z</dcterms:created>
  <dcterms:modified xsi:type="dcterms:W3CDTF">2020-11-03T21:31:32Z</dcterms:modified>
</cp:coreProperties>
</file>